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71" r:id="rId9"/>
    <p:sldId id="272" r:id="rId10"/>
    <p:sldId id="274" r:id="rId11"/>
    <p:sldId id="273" r:id="rId12"/>
    <p:sldId id="275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1" clrIdx="0">
    <p:extLst>
      <p:ext uri="{19B8F6BF-5375-455C-9EA6-DF929625EA0E}">
        <p15:presenceInfo xmlns:p15="http://schemas.microsoft.com/office/powerpoint/2012/main" userId="H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hyperlink" Target="https://www.e-sfera.hr/dodatni-digitalni-sadrzaji/ee56fd2e-2ef4-4d67-9ae3-3aa7a25d200e/" TargetMode="Externa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hyperlink" Target="https://www.e-sfera.hr/dodatni-digitalni-sadrzaji/ee56fd2e-2ef4-4d67-9ae3-3aa7a25d200e/assets/video/nc1_t12_kako_se_napon_raspodjeljuje_u_serijskom_spoju.mp4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hyperlink" Target="https://www.e-sfera.hr/dodatni-digitalni-sadrzaji/ee56fd2e-2ef4-4d67-9ae3-3aa7a25d200e/assets/video/nc1_t12_kako_se_napon_raspodjeljuje_u_paralelnom_spoju.mp4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edu.glogster.com/glog/elektricni-napon/3aoe6klq8nw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662646" y="2772138"/>
            <a:ext cx="9144000" cy="1655762"/>
          </a:xfrm>
        </p:spPr>
        <p:txBody>
          <a:bodyPr>
            <a:normAutofit/>
          </a:bodyPr>
          <a:lstStyle/>
          <a:p>
            <a:r>
              <a:rPr lang="hr-HR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Električni napo</a:t>
            </a:r>
            <a:r>
              <a:rPr lang="hr-HR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n</a:t>
            </a:r>
            <a:endParaRPr lang="hr-HR" sz="4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72196" y="5411755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ELEKTRIČNA STRUJA 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 descr="D:\Sandra - školska ppt\FIZIKA8_U\8_I_87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251" y="1673368"/>
            <a:ext cx="28956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1249251" y="868610"/>
            <a:ext cx="72128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 smtClean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Električni napon </a:t>
            </a:r>
            <a:r>
              <a:rPr lang="en-US" altLang="sr-Latn-RS" sz="3200" dirty="0" smtClean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s</a:t>
            </a:r>
            <a:r>
              <a:rPr lang="hr-HR" altLang="sr-Latn-RS" sz="3200" dirty="0" err="1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erijski</a:t>
            </a:r>
            <a:r>
              <a:rPr lang="hr-HR" altLang="sr-Latn-RS" sz="32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 spoj</a:t>
            </a:r>
            <a:r>
              <a:rPr lang="en-US" altLang="sr-Latn-RS" sz="3200" dirty="0" err="1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enih</a:t>
            </a:r>
            <a:r>
              <a:rPr lang="en-US" altLang="sr-Latn-RS" sz="32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32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izvora </a:t>
            </a:r>
            <a:endParaRPr lang="en-US" altLang="sr-Latn-RS" sz="3200" dirty="0">
              <a:solidFill>
                <a:srgbClr val="000099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89149" y="1816028"/>
            <a:ext cx="5957553" cy="26108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800" dirty="0" smtClean="0">
                <a:cs typeface="Arial" pitchFamily="34" charset="0"/>
              </a:rPr>
              <a:t>Električne izvore spajamo serijski tako da pozitivni pol jednog izvora (+) spojimo s negativnim polom drugog izvora (-). </a:t>
            </a:r>
            <a:endParaRPr lang="en-US" sz="2800" dirty="0">
              <a:cs typeface="Arial" pitchFamily="34" charset="0"/>
            </a:endParaRPr>
          </a:p>
        </p:txBody>
      </p:sp>
      <p:graphicFrame>
        <p:nvGraphicFramePr>
          <p:cNvPr id="2560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5806479"/>
              </p:ext>
            </p:extLst>
          </p:nvPr>
        </p:nvGraphicFramePr>
        <p:xfrm>
          <a:off x="1613582" y="5493801"/>
          <a:ext cx="2166938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Jednadžba" r:id="rId4" imgW="761760" imgH="215640" progId="Equation.3">
                  <p:embed/>
                </p:oleObj>
              </mc:Choice>
              <mc:Fallback>
                <p:oleObj name="Jednadžba" r:id="rId4" imgW="761760" imgH="215640" progId="Equation.3">
                  <p:embed/>
                  <p:pic>
                    <p:nvPicPr>
                      <p:cNvPr id="2560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3582" y="5493801"/>
                        <a:ext cx="2166938" cy="614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2" name="Pravokutnik 1"/>
          <p:cNvSpPr/>
          <p:nvPr/>
        </p:nvSpPr>
        <p:spPr>
          <a:xfrm>
            <a:off x="4895001" y="4685583"/>
            <a:ext cx="6096000" cy="13181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Ukupni napon izvora  jednak je</a:t>
            </a:r>
          </a:p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 zbroju napona pojedinačnih baterija.</a:t>
            </a:r>
            <a:endParaRPr lang="en-US" sz="2800" dirty="0">
              <a:cs typeface="Arial" pitchFamily="34" charset="0"/>
            </a:endParaRPr>
          </a:p>
        </p:txBody>
      </p:sp>
      <p:pic>
        <p:nvPicPr>
          <p:cNvPr id="9" name="Picture 2" descr="C:\Users\Hp\Downloads\clapperboard-311792_1280.pn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4939" y="703798"/>
            <a:ext cx="1200999" cy="127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kstniOkvir 9"/>
          <p:cNvSpPr txBox="1"/>
          <p:nvPr/>
        </p:nvSpPr>
        <p:spPr>
          <a:xfrm>
            <a:off x="10813961" y="1983797"/>
            <a:ext cx="1378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Pogledajte video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4344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1202028" y="868610"/>
            <a:ext cx="71945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Električni na</a:t>
            </a:r>
            <a:r>
              <a:rPr lang="en-US" altLang="sr-Latn-R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pon</a:t>
            </a:r>
            <a:r>
              <a:rPr lang="hr-HR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u </a:t>
            </a:r>
            <a:r>
              <a:rPr lang="en-US" altLang="sr-Latn-R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serijskome </a:t>
            </a:r>
            <a:r>
              <a:rPr lang="en-US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spoju trošila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67910" y="2490855"/>
            <a:ext cx="7001276" cy="149335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3200" dirty="0" smtClean="0">
                <a:cs typeface="Arial" pitchFamily="34" charset="0"/>
              </a:rPr>
              <a:t>Ukupni električni napon jednak je zbroju </a:t>
            </a:r>
            <a:endParaRPr lang="hr-HR" sz="3200" dirty="0">
              <a:cs typeface="Arial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hr-HR" sz="3200" dirty="0">
                <a:cs typeface="Arial" pitchFamily="34" charset="0"/>
              </a:rPr>
              <a:t>napona na pojedinim trošilima.</a:t>
            </a:r>
          </a:p>
        </p:txBody>
      </p:sp>
      <p:graphicFrame>
        <p:nvGraphicFramePr>
          <p:cNvPr id="2662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3600452"/>
              </p:ext>
            </p:extLst>
          </p:nvPr>
        </p:nvGraphicFramePr>
        <p:xfrm>
          <a:off x="6085079" y="4832973"/>
          <a:ext cx="2166938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Jednadžba" r:id="rId3" imgW="761760" imgH="215640" progId="Equation.3">
                  <p:embed/>
                </p:oleObj>
              </mc:Choice>
              <mc:Fallback>
                <p:oleObj name="Jednadžba" r:id="rId3" imgW="761760" imgH="215640" progId="Equation.3">
                  <p:embed/>
                  <p:pic>
                    <p:nvPicPr>
                      <p:cNvPr id="2662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5079" y="4832973"/>
                        <a:ext cx="2166938" cy="614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0" y="1948760"/>
            <a:ext cx="2815473" cy="349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8" name="Picture 2" descr="C:\Users\Hp\Downloads\clapperboard-311792_1280.pn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6539" y="703798"/>
            <a:ext cx="1200999" cy="127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kstniOkvir 9"/>
          <p:cNvSpPr txBox="1"/>
          <p:nvPr/>
        </p:nvSpPr>
        <p:spPr>
          <a:xfrm>
            <a:off x="10766539" y="2086377"/>
            <a:ext cx="1378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Pogledajte video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0050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1569244" y="846101"/>
            <a:ext cx="74042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Električni na</a:t>
            </a:r>
            <a:r>
              <a:rPr lang="en-US" altLang="sr-Latn-R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pon </a:t>
            </a:r>
            <a:r>
              <a:rPr lang="en-US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u </a:t>
            </a:r>
            <a:r>
              <a:rPr lang="en-US" altLang="sr-Latn-RS" sz="32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paralelnom</a:t>
            </a:r>
            <a:r>
              <a:rPr lang="en-US" altLang="sr-Latn-R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spoju trošila</a:t>
            </a:r>
            <a:endParaRPr lang="en-US" altLang="sr-Latn-RS" sz="2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157" y="2076272"/>
            <a:ext cx="9023112" cy="149335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3200" dirty="0" smtClean="0">
                <a:cs typeface="Arial" pitchFamily="34" charset="0"/>
              </a:rPr>
              <a:t>Električni napon </a:t>
            </a:r>
            <a:r>
              <a:rPr lang="hr-HR" sz="3200" dirty="0">
                <a:cs typeface="Arial" pitchFamily="34" charset="0"/>
              </a:rPr>
              <a:t>izvora jednak je </a:t>
            </a:r>
            <a:r>
              <a:rPr lang="hr-HR" sz="3200" dirty="0" smtClean="0">
                <a:cs typeface="Arial" pitchFamily="34" charset="0"/>
              </a:rPr>
              <a:t>električnom naponu</a:t>
            </a:r>
            <a:endParaRPr lang="hr-HR" sz="3200" dirty="0">
              <a:cs typeface="Arial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hr-HR" sz="3200" dirty="0">
                <a:cs typeface="Arial" pitchFamily="34" charset="0"/>
              </a:rPr>
              <a:t> </a:t>
            </a:r>
            <a:r>
              <a:rPr lang="hr-HR" sz="3200" dirty="0" smtClean="0">
                <a:cs typeface="Arial" pitchFamily="34" charset="0"/>
              </a:rPr>
              <a:t>u svakoj grani strujnog kruga. </a:t>
            </a:r>
            <a:endParaRPr lang="hr-HR" sz="3200" dirty="0">
              <a:cs typeface="Arial" pitchFamily="34" charset="0"/>
            </a:endParaRPr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2357351"/>
              </p:ext>
            </p:extLst>
          </p:nvPr>
        </p:nvGraphicFramePr>
        <p:xfrm>
          <a:off x="3815299" y="4039849"/>
          <a:ext cx="2201863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Equation" r:id="rId3" imgW="774360" imgH="215640" progId="Equation.3">
                  <p:embed/>
                </p:oleObj>
              </mc:Choice>
              <mc:Fallback>
                <p:oleObj name="Equation" r:id="rId3" imgW="774360" imgH="215640" progId="Equation.3">
                  <p:embed/>
                  <p:pic>
                    <p:nvPicPr>
                      <p:cNvPr id="276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5299" y="4039849"/>
                        <a:ext cx="2201863" cy="614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65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095" y="873126"/>
            <a:ext cx="2209800" cy="480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2" name="Slika 1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228" y="4399805"/>
            <a:ext cx="1201016" cy="1280271"/>
          </a:xfrm>
          <a:prstGeom prst="rect">
            <a:avLst/>
          </a:prstGeom>
        </p:spPr>
      </p:pic>
      <p:sp>
        <p:nvSpPr>
          <p:cNvPr id="10" name="TekstniOkvir 9"/>
          <p:cNvSpPr txBox="1"/>
          <p:nvPr/>
        </p:nvSpPr>
        <p:spPr>
          <a:xfrm>
            <a:off x="279716" y="5710572"/>
            <a:ext cx="1378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Pogledajte video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97882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46412" y="703798"/>
            <a:ext cx="10207388" cy="125307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Zadatak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686565"/>
            <a:ext cx="10515600" cy="1416339"/>
          </a:xfrm>
        </p:spPr>
        <p:txBody>
          <a:bodyPr/>
          <a:lstStyle/>
          <a:p>
            <a:pPr marL="0" indent="0">
              <a:buNone/>
            </a:pPr>
            <a:r>
              <a:rPr lang="hr-HR" altLang="sr-Latn-RS" dirty="0"/>
              <a:t> </a:t>
            </a:r>
            <a:r>
              <a:rPr lang="hr-HR" altLang="sr-Latn-RS" sz="3200" dirty="0"/>
              <a:t>Koliki je napon na krajevima vodiča, ako se </a:t>
            </a:r>
            <a:r>
              <a:rPr lang="hr-HR" altLang="sr-Latn-RS" sz="3200" dirty="0" smtClean="0"/>
              <a:t>tijekom  </a:t>
            </a:r>
            <a:r>
              <a:rPr lang="hr-HR" altLang="sr-Latn-RS" sz="3200" dirty="0"/>
              <a:t>prolaska </a:t>
            </a:r>
            <a:r>
              <a:rPr lang="hr-HR" altLang="sr-Latn-RS" sz="3200" dirty="0" smtClean="0"/>
              <a:t>20  </a:t>
            </a:r>
            <a:r>
              <a:rPr lang="hr-HR" altLang="sr-Latn-RS" sz="3200" dirty="0"/>
              <a:t>C naboja kroz vodič u druge oblike energije pretvorilo </a:t>
            </a:r>
            <a:r>
              <a:rPr lang="hr-HR" altLang="sr-Latn-RS" sz="3200" dirty="0" smtClean="0"/>
              <a:t>400 </a:t>
            </a:r>
            <a:r>
              <a:rPr lang="hr-HR" altLang="sr-Latn-RS" sz="3200" dirty="0"/>
              <a:t>J energije?</a:t>
            </a:r>
          </a:p>
          <a:p>
            <a:endParaRPr lang="hr-HR" dirty="0"/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1146412" y="3441577"/>
            <a:ext cx="105346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/>
              <a:t>Rješenje:</a:t>
            </a:r>
          </a:p>
          <a:p>
            <a:r>
              <a:rPr lang="hr-HR" sz="3200" i="1" dirty="0" smtClean="0"/>
              <a:t>Q</a:t>
            </a:r>
            <a:r>
              <a:rPr lang="hr-HR" sz="3200" dirty="0" smtClean="0"/>
              <a:t> = 20 C  </a:t>
            </a:r>
            <a:r>
              <a:rPr lang="hr-HR" sz="3200" i="1" dirty="0" smtClean="0"/>
              <a:t>                                         U = W/Q</a:t>
            </a:r>
          </a:p>
          <a:p>
            <a:r>
              <a:rPr lang="hr-HR" sz="3200" i="1" dirty="0" smtClean="0"/>
              <a:t>W= </a:t>
            </a:r>
            <a:r>
              <a:rPr lang="el-GR" sz="3200" i="1" dirty="0" smtClean="0"/>
              <a:t>Δ</a:t>
            </a:r>
            <a:r>
              <a:rPr lang="hr-HR" sz="3200" i="1" dirty="0" smtClean="0"/>
              <a:t>E </a:t>
            </a:r>
            <a:r>
              <a:rPr lang="hr-HR" sz="3200" dirty="0" smtClean="0"/>
              <a:t>= 400 J                                  </a:t>
            </a:r>
            <a:r>
              <a:rPr lang="hr-HR" sz="3200" i="1" dirty="0" smtClean="0"/>
              <a:t>U</a:t>
            </a:r>
            <a:r>
              <a:rPr lang="hr-HR" sz="3200" dirty="0" smtClean="0"/>
              <a:t> = 400 J / 20 C</a:t>
            </a:r>
          </a:p>
          <a:p>
            <a:r>
              <a:rPr lang="hr-HR" sz="3200" dirty="0" smtClean="0"/>
              <a:t>______________                             </a:t>
            </a:r>
            <a:r>
              <a:rPr lang="hr-HR" sz="3200" i="1" dirty="0" smtClean="0"/>
              <a:t>U</a:t>
            </a:r>
            <a:r>
              <a:rPr lang="hr-HR" sz="3200" dirty="0" smtClean="0"/>
              <a:t> = 20 V</a:t>
            </a:r>
          </a:p>
          <a:p>
            <a:r>
              <a:rPr lang="hr-HR" sz="3200" i="1" dirty="0" smtClean="0"/>
              <a:t>U</a:t>
            </a:r>
            <a:r>
              <a:rPr lang="hr-HR" sz="3200" dirty="0" smtClean="0"/>
              <a:t> =? 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1125233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11558516" cy="815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9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1310526" y="1594755"/>
            <a:ext cx="10418493" cy="518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 smtClean="0">
                <a:latin typeface="+mn-lt"/>
                <a:cs typeface="Arial" panose="020B0604020202020204" pitchFamily="34" charset="0"/>
              </a:rPr>
              <a:t>Koje</a:t>
            </a:r>
            <a:r>
              <a:rPr lang="en-US" altLang="sr-Latn-RS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izvore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električnog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napona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poznaješ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Što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je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napon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Čime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mjerimo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napon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i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kako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se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taj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uređaj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uključuje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u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strujni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krug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Što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se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događa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s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naponom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kada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serijski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spojimo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više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izvora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napona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Kakav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je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napon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trošilima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u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serijskom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spoju trošila?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Kakav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je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napon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trošilima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u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paralelnom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spoju trošila?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Što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se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mjeri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u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električnom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krugu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slici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endParaRPr lang="hr-HR" altLang="sr-Latn-R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6567" y="4332893"/>
            <a:ext cx="2060627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26524" y="824248"/>
            <a:ext cx="10027276" cy="866440"/>
          </a:xfrm>
        </p:spPr>
        <p:txBody>
          <a:bodyPr>
            <a:noAutofit/>
          </a:bodyPr>
          <a:lstStyle/>
          <a:p>
            <a:pPr algn="ctr"/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Klikom na interaktivnu umnu mapu ponovite ključne pojmove i provjerite znanje </a:t>
            </a:r>
            <a:endParaRPr lang="hr-HR" sz="3600" dirty="0">
              <a:latin typeface="+mn-lt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5" name="Rezervirano mjesto sadržaja 4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45940" y="1825625"/>
            <a:ext cx="590011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81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96954" y="703798"/>
            <a:ext cx="10056845" cy="986890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Razmislite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690688"/>
            <a:ext cx="7224522" cy="387298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sz="3200" dirty="0" smtClean="0">
                <a:cs typeface="Alef" panose="00000500000000000000" pitchFamily="2" charset="-79"/>
              </a:rPr>
              <a:t>Što pokreće elektrone u strujnom krugu? </a:t>
            </a:r>
          </a:p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sz="3200" dirty="0" smtClean="0">
                <a:cs typeface="Alef" panose="00000500000000000000" pitchFamily="2" charset="-79"/>
              </a:rPr>
              <a:t>Bez kojeg  dijela strujnog kruga žaruljica ne bi svijetlila? </a:t>
            </a:r>
          </a:p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sz="3200" dirty="0" smtClean="0">
                <a:cs typeface="Alef" panose="00000500000000000000" pitchFamily="2" charset="-79"/>
              </a:rPr>
              <a:t>Gdje se susrećete s naponom? </a:t>
            </a:r>
          </a:p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sz="3200" dirty="0" smtClean="0">
                <a:cs typeface="Alef" panose="00000500000000000000" pitchFamily="2" charset="-79"/>
              </a:rPr>
              <a:t>Zašto nam je potreban napon? </a:t>
            </a: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2774" y="1923201"/>
            <a:ext cx="2591025" cy="340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62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69388" y="887746"/>
            <a:ext cx="10672663" cy="546504"/>
          </a:xfrm>
        </p:spPr>
        <p:txBody>
          <a:bodyPr>
            <a:no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Izvori napona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1269388" y="1707502"/>
            <a:ext cx="9828104" cy="1964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2800" dirty="0" smtClean="0"/>
              <a:t>Svaki električni izvor daje određeni napon. </a:t>
            </a:r>
          </a:p>
          <a:p>
            <a:pPr algn="ctr">
              <a:lnSpc>
                <a:spcPct val="150000"/>
              </a:lnSpc>
            </a:pPr>
            <a:r>
              <a:rPr lang="hr-HR" sz="2800" dirty="0" smtClean="0"/>
              <a:t>Što je veći električni napon izvora, to se veća količina električne energije može u trošilu pretvoriti u druge oblike energije. </a:t>
            </a:r>
            <a:endParaRPr lang="hr-HR" sz="2800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223" y="3620845"/>
            <a:ext cx="2267909" cy="2170364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877" y="3571065"/>
            <a:ext cx="2219136" cy="2103302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8128877" y="5791209"/>
            <a:ext cx="24098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Električni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akumulator</a:t>
            </a:r>
            <a:endParaRPr lang="hr-HR" altLang="sr-Latn-RS" sz="20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2246290" y="5791209"/>
            <a:ext cx="20746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Električna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baterija</a:t>
            </a:r>
            <a:endParaRPr lang="hr-HR" altLang="sr-Latn-RS" sz="20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82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23833" y="837164"/>
            <a:ext cx="10029967" cy="853524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Sjaja žaruljice ovisi o naponu </a:t>
            </a:r>
            <a:r>
              <a:rPr lang="hr-HR" dirty="0" smtClean="0"/>
              <a:t>	</a:t>
            </a:r>
            <a:endParaRPr lang="hr-HR" dirty="0"/>
          </a:p>
        </p:txBody>
      </p:sp>
      <p:pic>
        <p:nvPicPr>
          <p:cNvPr id="7" name="Rezervirano mjesto sadržaja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9112" y="2089646"/>
            <a:ext cx="2691223" cy="2623606"/>
          </a:xfrm>
          <a:prstGeom prst="rect">
            <a:avLst/>
          </a:prstGeom>
        </p:spPr>
      </p:pic>
      <p:sp>
        <p:nvSpPr>
          <p:cNvPr id="5" name="TekstniOkvir 4"/>
          <p:cNvSpPr txBox="1"/>
          <p:nvPr/>
        </p:nvSpPr>
        <p:spPr>
          <a:xfrm>
            <a:off x="5710335" y="38535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r-HR" dirty="0"/>
          </a:p>
        </p:txBody>
      </p:sp>
      <p:sp>
        <p:nvSpPr>
          <p:cNvPr id="11" name="Zvijezda s 5 krakova 10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5066" y="1994519"/>
            <a:ext cx="2691223" cy="2813860"/>
          </a:xfrm>
          <a:prstGeom prst="rect">
            <a:avLst/>
          </a:prstGeom>
        </p:spPr>
      </p:pic>
      <p:pic>
        <p:nvPicPr>
          <p:cNvPr id="13" name="Picture 2" descr="C:\Users\Hp\Downloads\clapperboard-311792_128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779" y="978198"/>
            <a:ext cx="1200999" cy="127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kstniOkvir 11"/>
          <p:cNvSpPr txBox="1"/>
          <p:nvPr/>
        </p:nvSpPr>
        <p:spPr>
          <a:xfrm>
            <a:off x="10576258" y="2479516"/>
            <a:ext cx="1378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Pogledajte video</a:t>
            </a:r>
            <a:endParaRPr lang="hr-HR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2910625" y="5207337"/>
            <a:ext cx="6272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Sjaje li obje žaruljice jednakim sjajem?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8151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829570"/>
            <a:ext cx="10965209" cy="662856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Što je napon?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743970"/>
            <a:ext cx="10515600" cy="2767157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hr-HR" sz="3200" dirty="0">
                <a:solidFill>
                  <a:prstClr val="black"/>
                </a:solidFill>
                <a:cs typeface="Arial" pitchFamily="34" charset="0"/>
              </a:rPr>
              <a:t>Električni napon </a:t>
            </a:r>
            <a:r>
              <a:rPr lang="hr-HR" sz="3200" i="1" dirty="0">
                <a:solidFill>
                  <a:prstClr val="black"/>
                </a:solidFill>
                <a:cs typeface="Arial" pitchFamily="34" charset="0"/>
              </a:rPr>
              <a:t>U</a:t>
            </a:r>
            <a:r>
              <a:rPr lang="hr-HR" sz="3200" dirty="0">
                <a:solidFill>
                  <a:prstClr val="black"/>
                </a:solidFill>
                <a:cs typeface="Arial" pitchFamily="34" charset="0"/>
              </a:rPr>
              <a:t>, koji djeluje između polova</a:t>
            </a: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hr-HR" sz="3200" dirty="0">
                <a:solidFill>
                  <a:prstClr val="black"/>
                </a:solidFill>
                <a:cs typeface="Arial" pitchFamily="34" charset="0"/>
              </a:rPr>
              <a:t> električnog izvora, pokreće naboje </a:t>
            </a:r>
            <a:r>
              <a:rPr lang="hr-HR" sz="3200" dirty="0" smtClean="0">
                <a:solidFill>
                  <a:prstClr val="black"/>
                </a:solidFill>
                <a:cs typeface="Arial" pitchFamily="34" charset="0"/>
              </a:rPr>
              <a:t>krugom, to jest </a:t>
            </a:r>
            <a:endParaRPr lang="hr-HR" sz="3200" dirty="0">
              <a:solidFill>
                <a:prstClr val="black"/>
              </a:solidFill>
              <a:cs typeface="Arial" pitchFamily="34" charset="0"/>
            </a:endParaRP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hr-HR" sz="3200" dirty="0" smtClean="0">
                <a:solidFill>
                  <a:prstClr val="black"/>
                </a:solidFill>
                <a:cs typeface="Arial" pitchFamily="34" charset="0"/>
              </a:rPr>
              <a:t>stvara </a:t>
            </a:r>
            <a:r>
              <a:rPr lang="hr-HR" sz="3200" dirty="0">
                <a:solidFill>
                  <a:prstClr val="black"/>
                </a:solidFill>
                <a:cs typeface="Arial" pitchFamily="34" charset="0"/>
              </a:rPr>
              <a:t>električnu </a:t>
            </a:r>
            <a:r>
              <a:rPr lang="hr-HR" sz="3200" dirty="0" smtClean="0">
                <a:solidFill>
                  <a:prstClr val="black"/>
                </a:solidFill>
                <a:cs typeface="Arial" pitchFamily="34" charset="0"/>
              </a:rPr>
              <a:t>struju.</a:t>
            </a:r>
            <a:endParaRPr lang="hr-HR" sz="3600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0445146"/>
              </p:ext>
            </p:extLst>
          </p:nvPr>
        </p:nvGraphicFramePr>
        <p:xfrm>
          <a:off x="2320343" y="4563147"/>
          <a:ext cx="2392363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3" imgW="939600" imgH="419040" progId="Equation.3">
                  <p:embed/>
                </p:oleObj>
              </mc:Choice>
              <mc:Fallback>
                <p:oleObj name="Equation" r:id="rId3" imgW="939600" imgH="419040" progId="Equation.3">
                  <p:embed/>
                  <p:pic>
                    <p:nvPicPr>
                      <p:cNvPr id="225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0343" y="4563147"/>
                        <a:ext cx="2392363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90541"/>
              </p:ext>
            </p:extLst>
          </p:nvPr>
        </p:nvGraphicFramePr>
        <p:xfrm>
          <a:off x="6999668" y="4472995"/>
          <a:ext cx="1285875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Jednadžba" r:id="rId5" imgW="482400" imgH="419040" progId="Equation.3">
                  <p:embed/>
                </p:oleObj>
              </mc:Choice>
              <mc:Fallback>
                <p:oleObj name="Jednadžba" r:id="rId5" imgW="482400" imgH="419040" progId="Equation.3">
                  <p:embed/>
                  <p:pic>
                    <p:nvPicPr>
                      <p:cNvPr id="225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9668" y="4472995"/>
                        <a:ext cx="1285875" cy="1116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469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1211688" y="531812"/>
            <a:ext cx="10515600" cy="132556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Mjerna jedinica električnog napona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164606"/>
              </p:ext>
            </p:extLst>
          </p:nvPr>
        </p:nvGraphicFramePr>
        <p:xfrm>
          <a:off x="3360710" y="4063265"/>
          <a:ext cx="2246313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825480" imgH="393480" progId="Equation.3">
                  <p:embed/>
                </p:oleObj>
              </mc:Choice>
              <mc:Fallback>
                <p:oleObj name="Equation" r:id="rId3" imgW="825480" imgH="393480" progId="Equation.3">
                  <p:embed/>
                  <p:pic>
                    <p:nvPicPr>
                      <p:cNvPr id="235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0710" y="4063265"/>
                        <a:ext cx="2246313" cy="1071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238106"/>
              </p:ext>
            </p:extLst>
          </p:nvPr>
        </p:nvGraphicFramePr>
        <p:xfrm>
          <a:off x="6649793" y="4121208"/>
          <a:ext cx="1079500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Jednadžba" r:id="rId5" imgW="444240" imgH="393480" progId="Equation.3">
                  <p:embed/>
                </p:oleObj>
              </mc:Choice>
              <mc:Fallback>
                <p:oleObj name="Jednadžba" r:id="rId5" imgW="444240" imgH="393480" progId="Equation.3">
                  <p:embed/>
                  <p:pic>
                    <p:nvPicPr>
                      <p:cNvPr id="235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9793" y="4121208"/>
                        <a:ext cx="1079500" cy="955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ravokutnik 8"/>
          <p:cNvSpPr/>
          <p:nvPr/>
        </p:nvSpPr>
        <p:spPr>
          <a:xfrm>
            <a:off x="1211688" y="1753092"/>
            <a:ext cx="990277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3200" dirty="0">
                <a:solidFill>
                  <a:srgbClr val="000000"/>
                </a:solidFill>
              </a:rPr>
              <a:t>Električni izvor napona </a:t>
            </a:r>
            <a:r>
              <a:rPr lang="hr-HR" sz="3200" dirty="0" smtClean="0">
                <a:solidFill>
                  <a:srgbClr val="000000"/>
                </a:solidFill>
              </a:rPr>
              <a:t>1 V  </a:t>
            </a:r>
            <a:r>
              <a:rPr lang="hr-HR" sz="3200" dirty="0">
                <a:solidFill>
                  <a:srgbClr val="000000"/>
                </a:solidFill>
              </a:rPr>
              <a:t>obavi rad od </a:t>
            </a:r>
            <a:r>
              <a:rPr lang="hr-HR" sz="3200" dirty="0" smtClean="0">
                <a:solidFill>
                  <a:srgbClr val="000000"/>
                </a:solidFill>
              </a:rPr>
              <a:t>1 J prenoseći </a:t>
            </a:r>
            <a:r>
              <a:rPr lang="hr-HR" sz="3200" dirty="0">
                <a:solidFill>
                  <a:srgbClr val="000000"/>
                </a:solidFill>
              </a:rPr>
              <a:t>naboj od </a:t>
            </a:r>
            <a:r>
              <a:rPr lang="hr-HR" sz="3200" dirty="0" smtClean="0">
                <a:solidFill>
                  <a:srgbClr val="000000"/>
                </a:solidFill>
              </a:rPr>
              <a:t>1 C od </a:t>
            </a:r>
            <a:r>
              <a:rPr lang="hr-HR" sz="3200" dirty="0">
                <a:solidFill>
                  <a:srgbClr val="000000"/>
                </a:solidFill>
              </a:rPr>
              <a:t>jednog pola izvora do drugog. </a:t>
            </a:r>
            <a:r>
              <a:rPr lang="hr-HR" sz="3200" dirty="0">
                <a:solidFill>
                  <a:srgbClr val="000000"/>
                </a:solidFill>
                <a:latin typeface="Lato"/>
              </a:rPr>
              <a:t>	</a:t>
            </a:r>
          </a:p>
          <a:p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382290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73706" y="365125"/>
            <a:ext cx="10180093" cy="1325563"/>
          </a:xfrm>
        </p:spPr>
        <p:txBody>
          <a:bodyPr>
            <a:normAutofit/>
          </a:bodyPr>
          <a:lstStyle/>
          <a:p>
            <a:r>
              <a:rPr lang="hr-HR" sz="4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Voltin</a:t>
            </a:r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 članak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6" name="Rezervirano mjesto sadržaja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0933" y="1882442"/>
            <a:ext cx="2520962" cy="3213867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229" y="1882442"/>
            <a:ext cx="2910626" cy="3213867"/>
          </a:xfrm>
          <a:prstGeom prst="rect">
            <a:avLst/>
          </a:prstGeom>
        </p:spPr>
      </p:pic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437882" y="2092745"/>
            <a:ext cx="3812146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dirty="0" err="1" smtClean="0">
                <a:latin typeface="+mn-lt"/>
                <a:cs typeface="Arial" panose="020B0604020202020204" pitchFamily="34" charset="0"/>
              </a:rPr>
              <a:t>Alessandro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 Volta - talijanski fizičar </a:t>
            </a:r>
          </a:p>
          <a:p>
            <a:pPr>
              <a:lnSpc>
                <a:spcPct val="150000"/>
              </a:lnSpc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-  napravio prvi električni članak koji stvara električni napon 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8860665" y="5295129"/>
            <a:ext cx="14162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altLang="sr-Latn-RS" b="1" dirty="0" err="1"/>
              <a:t>Voltin</a:t>
            </a:r>
            <a:r>
              <a:rPr lang="hr-HR" altLang="sr-Latn-RS" b="1" dirty="0"/>
              <a:t> članak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4728650" y="5155549"/>
            <a:ext cx="1975092" cy="50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000" b="1" i="1" dirty="0" err="1" smtClean="0">
                <a:latin typeface="+mn-lt"/>
                <a:cs typeface="Arial" panose="020B0604020202020204" pitchFamily="34" charset="0"/>
              </a:rPr>
              <a:t>Alessandro</a:t>
            </a:r>
            <a:r>
              <a:rPr lang="hr-HR" altLang="sr-Latn-RS" sz="2000" b="1" i="1" dirty="0" smtClean="0">
                <a:latin typeface="+mn-lt"/>
                <a:cs typeface="Arial" panose="020B0604020202020204" pitchFamily="34" charset="0"/>
              </a:rPr>
              <a:t> Volta</a:t>
            </a:r>
            <a:endParaRPr lang="hr-HR" altLang="sr-Latn-RS" sz="2000" b="1" i="1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22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4"/>
          <p:cNvSpPr txBox="1">
            <a:spLocks noChangeArrowheads="1"/>
          </p:cNvSpPr>
          <p:nvPr/>
        </p:nvSpPr>
        <p:spPr bwMode="auto">
          <a:xfrm>
            <a:off x="2677666" y="1756295"/>
            <a:ext cx="68816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 smtClean="0">
                <a:latin typeface="+mn-lt"/>
                <a:cs typeface="Arial" panose="020B0604020202020204" pitchFamily="34" charset="0"/>
              </a:rPr>
              <a:t>Voltmetar je uređaj </a:t>
            </a: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za mjerenje napona</a:t>
            </a:r>
            <a:r>
              <a:rPr lang="hr-HR" alt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sr-Latn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79" name="Picture 2" descr="D:\Sandra - školska ppt\FIZIKA8_U\8_I_85a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00" y="2372675"/>
            <a:ext cx="2307463" cy="2840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Box 1"/>
          <p:cNvSpPr txBox="1">
            <a:spLocks noChangeArrowheads="1"/>
          </p:cNvSpPr>
          <p:nvPr/>
        </p:nvSpPr>
        <p:spPr bwMode="auto">
          <a:xfrm>
            <a:off x="1358799" y="862493"/>
            <a:ext cx="63165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Mjerenje električnog napona </a:t>
            </a:r>
            <a:endParaRPr lang="en-US" altLang="sr-Latn-RS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069" y="2344460"/>
            <a:ext cx="1955352" cy="238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2" name="TekstniOkvir 1"/>
          <p:cNvSpPr txBox="1"/>
          <p:nvPr/>
        </p:nvSpPr>
        <p:spPr>
          <a:xfrm>
            <a:off x="1970467" y="5249679"/>
            <a:ext cx="7984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hr-HR" altLang="sr-Latn-RS" sz="2800" dirty="0">
                <a:solidFill>
                  <a:prstClr val="black"/>
                </a:solidFill>
                <a:cs typeface="Arial" panose="020B0604020202020204" pitchFamily="34" charset="0"/>
              </a:rPr>
              <a:t>Voltmetar se u strujni krug uključuje paralelno</a:t>
            </a:r>
          </a:p>
          <a:p>
            <a:pPr lvl="0" algn="ctr"/>
            <a:r>
              <a:rPr lang="hr-HR" altLang="sr-Latn-RS" sz="2800" dirty="0">
                <a:solidFill>
                  <a:prstClr val="black"/>
                </a:solidFill>
                <a:cs typeface="Arial" panose="020B0604020202020204" pitchFamily="34" charset="0"/>
              </a:rPr>
              <a:t> s izvorom ili trošilom</a:t>
            </a:r>
            <a:r>
              <a:rPr lang="hr-HR" altLang="sr-Latn-RS" sz="2400" dirty="0">
                <a:solidFill>
                  <a:prstClr val="black"/>
                </a:solidFill>
                <a:cs typeface="Arial" panose="020B0604020202020204" pitchFamily="34" charset="0"/>
              </a:rPr>
              <a:t>.</a:t>
            </a:r>
            <a:endParaRPr lang="en-US" altLang="sr-Latn-RS" sz="24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4"/>
          <p:cNvSpPr txBox="1">
            <a:spLocks noChangeArrowheads="1"/>
          </p:cNvSpPr>
          <p:nvPr/>
        </p:nvSpPr>
        <p:spPr bwMode="auto">
          <a:xfrm>
            <a:off x="1433849" y="837832"/>
            <a:ext cx="69760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Električni napon </a:t>
            </a:r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na krajevima trošila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0722" name="Picture 2" descr="D:\Sandra - školska ppt\FIZIKA8_U\8_I_85a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835" y="2137893"/>
            <a:ext cx="2773363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 descr="D:\Sandra - školska ppt\FIZIKA8_U\8_I_85b1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681" y="1437720"/>
            <a:ext cx="2835865" cy="34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2" name="TekstniOkvir 1"/>
          <p:cNvSpPr txBox="1"/>
          <p:nvPr/>
        </p:nvSpPr>
        <p:spPr>
          <a:xfrm>
            <a:off x="2189408" y="4917253"/>
            <a:ext cx="8136532" cy="1318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hr-HR" sz="2800" dirty="0">
                <a:solidFill>
                  <a:prstClr val="black"/>
                </a:solidFill>
                <a:cs typeface="Arial" pitchFamily="34" charset="0"/>
              </a:rPr>
              <a:t>Kad je trošilo uključeno u strujni krug,</a:t>
            </a:r>
            <a:r>
              <a:rPr lang="en-US" sz="2800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hr-HR" sz="2800" dirty="0">
                <a:solidFill>
                  <a:prstClr val="black"/>
                </a:solidFill>
                <a:cs typeface="Arial" pitchFamily="34" charset="0"/>
              </a:rPr>
              <a:t>napon na krajevima trošila je jednak naponu izvora.</a:t>
            </a:r>
            <a:endParaRPr lang="en-US" sz="2800" dirty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44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201</TotalTime>
  <Words>431</Words>
  <Application>Microsoft Office PowerPoint</Application>
  <PresentationFormat>Široki zaslon</PresentationFormat>
  <Paragraphs>74</Paragraphs>
  <Slides>15</Slides>
  <Notes>0</Notes>
  <HiddenSlides>0</HiddenSlides>
  <MMClips>0</MMClips>
  <ScaleCrop>false</ScaleCrop>
  <HeadingPairs>
    <vt:vector size="8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2</vt:i4>
      </vt:variant>
      <vt:variant>
        <vt:lpstr>Naslovi slajdova</vt:lpstr>
      </vt:variant>
      <vt:variant>
        <vt:i4>15</vt:i4>
      </vt:variant>
    </vt:vector>
  </HeadingPairs>
  <TitlesOfParts>
    <vt:vector size="23" baseType="lpstr">
      <vt:lpstr>Alef</vt:lpstr>
      <vt:lpstr>Arial</vt:lpstr>
      <vt:lpstr>Calibri</vt:lpstr>
      <vt:lpstr>Calibri Light</vt:lpstr>
      <vt:lpstr>Lato</vt:lpstr>
      <vt:lpstr>Tema sustava Office</vt:lpstr>
      <vt:lpstr>Equation</vt:lpstr>
      <vt:lpstr>Jednadžba</vt:lpstr>
      <vt:lpstr>PowerPoint prezentacija</vt:lpstr>
      <vt:lpstr>Razmislite </vt:lpstr>
      <vt:lpstr>Izvori napona </vt:lpstr>
      <vt:lpstr>Sjaja žaruljice ovisi o naponu  </vt:lpstr>
      <vt:lpstr>Što je napon? </vt:lpstr>
      <vt:lpstr>Mjerna jedinica električnog napona </vt:lpstr>
      <vt:lpstr>Voltin članak 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Zadatak</vt:lpstr>
      <vt:lpstr>PowerPoint prezentacija</vt:lpstr>
      <vt:lpstr>Klikom na interaktivnu umnu mapu ponovite ključne pojmove i provjerite znanje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24</cp:revision>
  <dcterms:created xsi:type="dcterms:W3CDTF">2020-09-12T17:39:48Z</dcterms:created>
  <dcterms:modified xsi:type="dcterms:W3CDTF">2020-09-27T12:42:29Z</dcterms:modified>
</cp:coreProperties>
</file>